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mpg" ContentType="video/unknown"/>
  <Default Extension="mp4" ContentType="video/unknown"/>
  <Default Extension="emf" ContentType="image/x-emf"/>
  <Default Extension="rels" ContentType="application/vnd.openxmlformats-package.relationships+xml"/>
  <Default Extension="gif" ContentType="video/unknown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7" r:id="rId2"/>
    <p:sldId id="304" r:id="rId3"/>
    <p:sldId id="305" r:id="rId4"/>
    <p:sldId id="317" r:id="rId5"/>
    <p:sldId id="314" r:id="rId6"/>
    <p:sldId id="310" r:id="rId7"/>
    <p:sldId id="312" r:id="rId8"/>
    <p:sldId id="308" r:id="rId9"/>
    <p:sldId id="307" r:id="rId10"/>
    <p:sldId id="265" r:id="rId11"/>
    <p:sldId id="292" r:id="rId12"/>
    <p:sldId id="293" r:id="rId13"/>
    <p:sldId id="294" r:id="rId14"/>
    <p:sldId id="303" r:id="rId15"/>
    <p:sldId id="301" r:id="rId16"/>
    <p:sldId id="318" r:id="rId17"/>
    <p:sldId id="316" r:id="rId18"/>
    <p:sldId id="315" r:id="rId19"/>
    <p:sldId id="302" r:id="rId20"/>
    <p:sldId id="313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1208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E228-BD5B-4318-987B-A326FC107BF4}" type="datetimeFigureOut">
              <a:rPr lang="en-GB" smtClean="0">
                <a:solidFill>
                  <a:srgbClr val="F8F8F8">
                    <a:shade val="90000"/>
                  </a:srgbClr>
                </a:solidFill>
                <a:latin typeface="Constantia"/>
              </a:rPr>
              <a:pPr/>
              <a:t>24/11/2014</a:t>
            </a:fld>
            <a:endParaRPr lang="en-GB">
              <a:solidFill>
                <a:srgbClr val="F8F8F8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8F8F8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5B48-3044-4B5D-ABDF-06C592060005}" type="slidenum">
              <a:rPr lang="en-GB" smtClean="0">
                <a:solidFill>
                  <a:srgbClr val="F8F8F8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GB">
              <a:solidFill>
                <a:srgbClr val="F8F8F8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578563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E228-BD5B-4318-987B-A326FC107BF4}" type="datetimeFigureOut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24/11/2014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5B48-3044-4B5D-ABDF-06C592060005}" type="slidenum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11424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E228-BD5B-4318-987B-A326FC107BF4}" type="datetimeFigureOut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24/11/2014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5B48-3044-4B5D-ABDF-06C592060005}" type="slidenum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992776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63817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43100"/>
            <a:ext cx="3695700" cy="44577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6300" y="1943100"/>
            <a:ext cx="3695700" cy="4457700"/>
          </a:xfrm>
        </p:spPr>
        <p:txBody>
          <a:bodyPr/>
          <a:lstStyle/>
          <a:p>
            <a:pPr lvl="0"/>
            <a:r>
              <a:rPr lang="en-GB" noProof="0" smtClean="0"/>
              <a:t>Click icon to add chart</a:t>
            </a:r>
          </a:p>
        </p:txBody>
      </p:sp>
      <p:pic>
        <p:nvPicPr>
          <p:cNvPr id="7" name="Picture 39" descr="Second_T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0" descr="IMP_Logo_2Colou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65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848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E228-BD5B-4318-987B-A326FC107BF4}" type="datetimeFigureOut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24/11/2014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5B48-3044-4B5D-ABDF-06C592060005}" type="slidenum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00325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E228-BD5B-4318-987B-A326FC107BF4}" type="datetimeFigureOut">
              <a:rPr lang="en-GB" smtClean="0">
                <a:solidFill>
                  <a:srgbClr val="F8F8F8">
                    <a:shade val="90000"/>
                  </a:srgbClr>
                </a:solidFill>
                <a:latin typeface="Constantia"/>
              </a:rPr>
              <a:pPr/>
              <a:t>24/11/2014</a:t>
            </a:fld>
            <a:endParaRPr lang="en-GB">
              <a:solidFill>
                <a:srgbClr val="F8F8F8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F8F8F8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5B48-3044-4B5D-ABDF-06C592060005}" type="slidenum">
              <a:rPr lang="en-GB" smtClean="0">
                <a:solidFill>
                  <a:srgbClr val="F8F8F8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GB">
              <a:solidFill>
                <a:srgbClr val="F8F8F8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561468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E228-BD5B-4318-987B-A326FC107BF4}" type="datetimeFigureOut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24/11/2014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5B48-3044-4B5D-ABDF-06C592060005}" type="slidenum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765885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E228-BD5B-4318-987B-A326FC107BF4}" type="datetimeFigureOut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24/11/2014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5B48-3044-4B5D-ABDF-06C592060005}" type="slidenum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454175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E228-BD5B-4318-987B-A326FC107BF4}" type="datetimeFigureOut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24/11/2014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5B48-3044-4B5D-ABDF-06C592060005}" type="slidenum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77570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E228-BD5B-4318-987B-A326FC107BF4}" type="datetimeFigureOut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24/11/2014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5B48-3044-4B5D-ABDF-06C592060005}" type="slidenum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52979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E228-BD5B-4318-987B-A326FC107BF4}" type="datetimeFigureOut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24/11/2014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5B48-3044-4B5D-ABDF-06C592060005}" type="slidenum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3709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DE228-BD5B-4318-987B-A326FC107BF4}" type="datetimeFigureOut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24/11/2014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4BA5B48-3044-4B5D-ABDF-06C592060005}" type="slidenum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19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D2DE228-BD5B-4318-987B-A326FC107BF4}" type="datetimeFigureOut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24/11/2014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srgbClr val="000000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BA5B48-3044-4B5D-ABDF-06C592060005}" type="slidenum">
              <a:rPr lang="en-GB" smtClean="0">
                <a:solidFill>
                  <a:srgbClr val="000000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srgbClr val="000000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64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microsoft.com/office/2007/relationships/media" Target="file://localhost/Users/origimbo/AMCG/myTalks/China2013/FlowPastAMCG-NEW.AVI" TargetMode="External"/><Relationship Id="rId2" Type="http://schemas.openxmlformats.org/officeDocument/2006/relationships/video" Target="file://localhost/Users/origimbo/AMCG/myTalks/China2013/FlowPastAMCG-NEW.AV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8.png"/><Relationship Id="rId5" Type="http://schemas.openxmlformats.org/officeDocument/2006/relationships/image" Target="../media/image4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microsoft.com/office/2007/relationships/media" Target="../media/media12.mp4"/><Relationship Id="rId2" Type="http://schemas.openxmlformats.org/officeDocument/2006/relationships/video" Target="../media/media12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avi"/><Relationship Id="rId6" Type="http://schemas.openxmlformats.org/officeDocument/2006/relationships/video" Target="../media/media3.avi"/><Relationship Id="rId7" Type="http://schemas.openxmlformats.org/officeDocument/2006/relationships/slideLayout" Target="../slideLayouts/slideLayout7.xml"/><Relationship Id="rId8" Type="http://schemas.openxmlformats.org/officeDocument/2006/relationships/image" Target="../media/image8.png"/><Relationship Id="rId9" Type="http://schemas.openxmlformats.org/officeDocument/2006/relationships/image" Target="../media/image4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" Type="http://schemas.microsoft.com/office/2007/relationships/media" Target="../media/media13.gif"/><Relationship Id="rId2" Type="http://schemas.openxmlformats.org/officeDocument/2006/relationships/video" Target="../media/media13.gif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4.png"/><Relationship Id="rId10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microsoft.com/office/2007/relationships/media" Target="../media/media4.mpg"/><Relationship Id="rId2" Type="http://schemas.openxmlformats.org/officeDocument/2006/relationships/video" Target="../media/media4.m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4.png"/><Relationship Id="rId8" Type="http://schemas.openxmlformats.org/officeDocument/2006/relationships/image" Target="../media/image18.emf"/><Relationship Id="rId9" Type="http://schemas.openxmlformats.org/officeDocument/2006/relationships/image" Target="../media/image19.emf"/><Relationship Id="rId10" Type="http://schemas.openxmlformats.org/officeDocument/2006/relationships/image" Target="../media/image20.emf"/><Relationship Id="rId11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.xml"/><Relationship Id="rId12" Type="http://schemas.openxmlformats.org/officeDocument/2006/relationships/image" Target="../media/image22.emf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png"/><Relationship Id="rId18" Type="http://schemas.openxmlformats.org/officeDocument/2006/relationships/image" Target="../media/image4.png"/><Relationship Id="rId1" Type="http://schemas.microsoft.com/office/2007/relationships/media" Target="../media/media6.mpg"/><Relationship Id="rId2" Type="http://schemas.openxmlformats.org/officeDocument/2006/relationships/video" Target="../media/media6.mpg"/><Relationship Id="rId3" Type="http://schemas.microsoft.com/office/2007/relationships/media" Target="../media/media7.mpeg"/><Relationship Id="rId4" Type="http://schemas.openxmlformats.org/officeDocument/2006/relationships/video" Target="../media/media7.mpeg"/><Relationship Id="rId5" Type="http://schemas.microsoft.com/office/2007/relationships/media" Target="../media/media8.mpeg"/><Relationship Id="rId6" Type="http://schemas.openxmlformats.org/officeDocument/2006/relationships/video" Target="../media/media8.mpeg"/><Relationship Id="rId7" Type="http://schemas.microsoft.com/office/2007/relationships/media" Target="../media/media9.mpeg"/><Relationship Id="rId8" Type="http://schemas.openxmlformats.org/officeDocument/2006/relationships/video" Target="../media/media9.mpeg"/><Relationship Id="rId9" Type="http://schemas.microsoft.com/office/2007/relationships/media" Target="../media/media10.mpeg"/><Relationship Id="rId10" Type="http://schemas.openxmlformats.org/officeDocument/2006/relationships/video" Target="../media/media10.m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5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hyperlink" Target="http://dx.doi.org/10.1098/rsta.2009.0155" TargetMode="Externa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9" Type="http://schemas.openxmlformats.org/officeDocument/2006/relationships/image" Target="../media/image43.emf"/><Relationship Id="rId10" Type="http://schemas.openxmlformats.org/officeDocument/2006/relationships/image" Target="../media/image4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592088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A Numerical Study of Mesh </a:t>
            </a:r>
            <a:r>
              <a:rPr lang="en-US" sz="2800" b="1" dirty="0" err="1"/>
              <a:t>Adaptivity</a:t>
            </a:r>
            <a:r>
              <a:rPr lang="en-US" sz="2800" b="1" dirty="0"/>
              <a:t> in Multiphase Flows with Non-Newtonian Fluids</a:t>
            </a:r>
            <a:endParaRPr lang="en-GB" sz="3200" dirty="0">
              <a:latin typeface="Impact" charset="0"/>
            </a:endParaRPr>
          </a:p>
        </p:txBody>
      </p:sp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0" y="-5930"/>
            <a:ext cx="2731218" cy="127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691680" y="2852936"/>
            <a:ext cx="593676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u="sng" dirty="0"/>
              <a:t>James Percival</a:t>
            </a:r>
            <a:r>
              <a:rPr lang="en-GB" sz="1800" dirty="0"/>
              <a:t>, </a:t>
            </a:r>
            <a:r>
              <a:rPr lang="en-GB" sz="1800" dirty="0" err="1"/>
              <a:t>Dimitrios</a:t>
            </a:r>
            <a:r>
              <a:rPr lang="en-GB" sz="1800" dirty="0"/>
              <a:t> </a:t>
            </a:r>
            <a:r>
              <a:rPr lang="en-GB" sz="1800" dirty="0" err="1" smtClean="0"/>
              <a:t>Pavlidis</a:t>
            </a:r>
            <a:r>
              <a:rPr lang="en-GB" sz="1800" dirty="0"/>
              <a:t>, </a:t>
            </a:r>
            <a:r>
              <a:rPr lang="en-GB" sz="1800" dirty="0" err="1"/>
              <a:t>Zhihua</a:t>
            </a:r>
            <a:r>
              <a:rPr lang="en-GB" sz="1800" dirty="0"/>
              <a:t> </a:t>
            </a:r>
            <a:r>
              <a:rPr lang="en-GB" sz="1800" dirty="0" err="1"/>
              <a:t>Xie</a:t>
            </a:r>
            <a:r>
              <a:rPr lang="en-GB" sz="1800" dirty="0" smtClean="0"/>
              <a:t>, Chris </a:t>
            </a:r>
            <a:r>
              <a:rPr lang="en-GB" sz="1800" dirty="0"/>
              <a:t>Pain </a:t>
            </a:r>
            <a:endParaRPr lang="en-GB" sz="1800" dirty="0" smtClean="0"/>
          </a:p>
          <a:p>
            <a:pPr algn="ctr" eaLnBrk="1" hangingPunct="1"/>
            <a:r>
              <a:rPr lang="en-GB" sz="1800" dirty="0" smtClean="0"/>
              <a:t>(Applied Modelling &amp; Computation Group,</a:t>
            </a:r>
          </a:p>
          <a:p>
            <a:pPr algn="ctr" eaLnBrk="1" hangingPunct="1"/>
            <a:r>
              <a:rPr lang="en-GB" sz="1800" dirty="0" smtClean="0"/>
              <a:t>Earth Science &amp; Engineering, Imperial College London)</a:t>
            </a:r>
          </a:p>
          <a:p>
            <a:pPr algn="ctr" eaLnBrk="1" hangingPunct="1"/>
            <a:r>
              <a:rPr lang="en-GB" sz="1800" dirty="0" smtClean="0"/>
              <a:t>Omar </a:t>
            </a:r>
            <a:r>
              <a:rPr lang="en-GB" sz="1800" dirty="0" err="1" smtClean="0"/>
              <a:t>Matar</a:t>
            </a:r>
            <a:r>
              <a:rPr lang="en-GB" sz="1800" dirty="0" smtClean="0"/>
              <a:t> (Chemical Engineering, Imperial College London) </a:t>
            </a:r>
          </a:p>
          <a:p>
            <a:pPr algn="ctr" eaLnBrk="1" hangingPunct="1"/>
            <a:r>
              <a:rPr lang="tr-TR" sz="1800" dirty="0" err="1"/>
              <a:t>Federico</a:t>
            </a:r>
            <a:r>
              <a:rPr lang="tr-TR" sz="1800" dirty="0"/>
              <a:t> </a:t>
            </a:r>
            <a:r>
              <a:rPr lang="tr-TR" sz="1800" dirty="0" err="1" smtClean="0"/>
              <a:t>Alberini</a:t>
            </a:r>
            <a:r>
              <a:rPr lang="tr-TR" sz="1800" dirty="0" smtClean="0"/>
              <a:t>, </a:t>
            </a:r>
            <a:r>
              <a:rPr lang="en-GB" sz="1800" dirty="0" smtClean="0"/>
              <a:t>Mark Simmons (University of Birmingham)</a:t>
            </a:r>
            <a:endParaRPr lang="en-GB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3293615" y="5157192"/>
            <a:ext cx="2943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APS DFD meeting</a:t>
            </a:r>
          </a:p>
          <a:p>
            <a:pPr algn="ctr"/>
            <a:r>
              <a:rPr lang="en-GB" dirty="0" smtClean="0"/>
              <a:t>Monday 24</a:t>
            </a:r>
            <a:r>
              <a:rPr lang="en-GB" baseline="30000" dirty="0" smtClean="0"/>
              <a:t>th</a:t>
            </a:r>
            <a:r>
              <a:rPr lang="en-GB" dirty="0" smtClean="0"/>
              <a:t> November 2014</a:t>
            </a:r>
          </a:p>
          <a:p>
            <a:pPr algn="ctr"/>
            <a:r>
              <a:rPr lang="en-GB" dirty="0" smtClean="0"/>
              <a:t>San Francisco, California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6372036"/>
            <a:ext cx="604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Slides available from http://</a:t>
            </a:r>
            <a:r>
              <a:rPr lang="en-GB" dirty="0" err="1" smtClean="0"/>
              <a:t>jrper.github.io</a:t>
            </a:r>
            <a:r>
              <a:rPr lang="en-GB" dirty="0" smtClean="0"/>
              <a:t>/talks/APS-DFD2014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379197" y="4509120"/>
            <a:ext cx="256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699792" y="0"/>
            <a:ext cx="3384376" cy="126876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3" descr="icl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8640"/>
            <a:ext cx="2947988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FlowPastAMCG-NEW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0"/>
            <a:ext cx="3059832" cy="131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ps_ur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672" y="4869160"/>
            <a:ext cx="1988840" cy="198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alytic_vs_numeric_single_pha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46" y="1628800"/>
            <a:ext cx="6415258" cy="5085184"/>
          </a:xfrm>
          <a:prstGeom prst="rect">
            <a:avLst/>
          </a:prstGeom>
        </p:spPr>
      </p:pic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3554090" y="44624"/>
            <a:ext cx="5986462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700" b="1" dirty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Single Phase Newtonian flow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7784" y="1772816"/>
            <a:ext cx="4432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Single phase laminar channel flow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99" y="4725144"/>
            <a:ext cx="2524901" cy="5500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2564904"/>
            <a:ext cx="2081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Spin up from</a:t>
            </a:r>
          </a:p>
          <a:p>
            <a:pPr algn="ctr"/>
            <a:r>
              <a:rPr lang="en-US" dirty="0" smtClean="0"/>
              <a:t>P</a:t>
            </a:r>
            <a:r>
              <a:rPr lang="en-GB" dirty="0" err="1" smtClean="0"/>
              <a:t>ressure</a:t>
            </a:r>
            <a:r>
              <a:rPr lang="en-GB" dirty="0" smtClean="0"/>
              <a:t> differential</a:t>
            </a: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37" y="1700808"/>
            <a:ext cx="6415258" cy="5085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7784" y="1124744"/>
            <a:ext cx="4431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multiphase laminar channel flow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2348880"/>
            <a:ext cx="2081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Spin up from</a:t>
            </a:r>
          </a:p>
          <a:p>
            <a:pPr algn="ctr"/>
            <a:r>
              <a:rPr lang="en-US" dirty="0" smtClean="0"/>
              <a:t>P</a:t>
            </a:r>
            <a:r>
              <a:rPr lang="en-GB" dirty="0" err="1" smtClean="0"/>
              <a:t>ressure</a:t>
            </a:r>
            <a:r>
              <a:rPr lang="en-GB" dirty="0" smtClean="0"/>
              <a:t> differential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140968"/>
            <a:ext cx="2588243" cy="504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9" y="4283450"/>
            <a:ext cx="2304257" cy="441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44" y="5229200"/>
            <a:ext cx="2438740" cy="334019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420418" y="548680"/>
            <a:ext cx="6696198" cy="562074"/>
          </a:xfrm>
          <a:prstGeom prst="rect">
            <a:avLst/>
          </a:prstGeom>
        </p:spPr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Two phase Newtonian flow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19872" y="357301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Newtonian Fluid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9872" y="48691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660066"/>
                </a:solidFill>
              </a:rPr>
              <a:t>Newtonian Fluid</a:t>
            </a:r>
            <a:endParaRPr lang="en-GB" dirty="0">
              <a:solidFill>
                <a:srgbClr val="66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83768" y="-27384"/>
            <a:ext cx="406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err="1" smtClean="0"/>
              <a:t>jrper.github.io</a:t>
            </a:r>
            <a:r>
              <a:rPr lang="en-GB" dirty="0"/>
              <a:t>/talks/APS-DFD2014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17355" y="-27384"/>
            <a:ext cx="256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85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37" y="1700808"/>
            <a:ext cx="6415257" cy="50851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2348880"/>
            <a:ext cx="2081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Spin up from</a:t>
            </a:r>
          </a:p>
          <a:p>
            <a:pPr algn="ctr"/>
            <a:r>
              <a:rPr lang="en-US" dirty="0" smtClean="0"/>
              <a:t>P</a:t>
            </a:r>
            <a:r>
              <a:rPr lang="en-GB" dirty="0" err="1" smtClean="0"/>
              <a:t>ressure</a:t>
            </a:r>
            <a:r>
              <a:rPr lang="en-GB" dirty="0" smtClean="0"/>
              <a:t> differential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140968"/>
            <a:ext cx="2588243" cy="504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9" y="3933056"/>
            <a:ext cx="2304257" cy="441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44" y="4509120"/>
            <a:ext cx="2438740" cy="334019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27784" y="1124744"/>
            <a:ext cx="4431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multiphase laminar channel flow</a:t>
            </a:r>
            <a:endParaRPr lang="en-GB" sz="2400" dirty="0"/>
          </a:p>
        </p:txBody>
      </p:sp>
      <p:sp>
        <p:nvSpPr>
          <p:cNvPr id="12" name="Rectangle 11"/>
          <p:cNvSpPr/>
          <p:nvPr/>
        </p:nvSpPr>
        <p:spPr>
          <a:xfrm>
            <a:off x="2483768" y="-27384"/>
            <a:ext cx="406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err="1" smtClean="0"/>
              <a:t>jrper.github.io</a:t>
            </a:r>
            <a:r>
              <a:rPr lang="en-GB" dirty="0"/>
              <a:t>/talks/APS-DFD2014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7355" y="-27384"/>
            <a:ext cx="256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420418" y="548680"/>
            <a:ext cx="6696198" cy="562074"/>
          </a:xfrm>
          <a:prstGeom prst="rect">
            <a:avLst/>
          </a:prstGeom>
        </p:spPr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Two phase Newtonian flow</a:t>
            </a:r>
          </a:p>
        </p:txBody>
      </p:sp>
    </p:spTree>
    <p:extLst>
      <p:ext uri="{BB962C8B-B14F-4D97-AF65-F5344CB8AC3E}">
        <p14:creationId xmlns:p14="http://schemas.microsoft.com/office/powerpoint/2010/main" val="533932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3131840" y="6648"/>
            <a:ext cx="5986462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900" b="1" dirty="0" smtClean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Convergence rates and error reduction</a:t>
            </a:r>
            <a:endParaRPr lang="en-GB" sz="2900" b="1" dirty="0">
              <a:solidFill>
                <a:srgbClr val="C51538"/>
              </a:solidFill>
              <a:latin typeface="Calibri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ConvergenceNewtonian_A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87885"/>
            <a:ext cx="7272808" cy="5481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3768" y="-27384"/>
            <a:ext cx="406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err="1" smtClean="0"/>
              <a:t>jrper.github.io</a:t>
            </a:r>
            <a:r>
              <a:rPr lang="en-GB" dirty="0"/>
              <a:t>/talks/APS-DFD2014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7355" y="-27384"/>
            <a:ext cx="256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27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53752"/>
            <a:ext cx="8229600" cy="1143000"/>
          </a:xfrm>
        </p:spPr>
        <p:txBody>
          <a:bodyPr>
            <a:normAutofit/>
          </a:bodyPr>
          <a:lstStyle/>
          <a:p>
            <a:r>
              <a:rPr lang="en-GB" sz="2900" b="1" dirty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Temporal </a:t>
            </a:r>
            <a:r>
              <a:rPr lang="en-GB" sz="2900" b="1" dirty="0" smtClean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convergence to steady state</a:t>
            </a:r>
            <a:endParaRPr lang="en-GB" sz="2900" b="1" dirty="0">
              <a:solidFill>
                <a:srgbClr val="C51538"/>
              </a:solidFill>
              <a:latin typeface="Calibri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Temporal_A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83605"/>
            <a:ext cx="9144000" cy="55297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3768" y="-27384"/>
            <a:ext cx="406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err="1" smtClean="0"/>
              <a:t>jrper.github.io</a:t>
            </a:r>
            <a:r>
              <a:rPr lang="en-GB" dirty="0"/>
              <a:t>/talks/APS-DFD2014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7355" y="-27384"/>
            <a:ext cx="256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14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02" y="1556792"/>
            <a:ext cx="6590034" cy="5229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12576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GB" sz="2900" b="1" dirty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Non-</a:t>
            </a:r>
            <a:r>
              <a:rPr lang="en-GB" sz="2900" b="1" dirty="0" smtClean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Newtonian </a:t>
            </a:r>
            <a:r>
              <a:rPr lang="en-GB" sz="2900" b="1" dirty="0" err="1" smtClean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Rheologies</a:t>
            </a:r>
            <a:endParaRPr lang="en-GB" sz="2900" b="1" dirty="0">
              <a:solidFill>
                <a:srgbClr val="C51538"/>
              </a:solidFill>
              <a:latin typeface="Calibri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83768" y="1340768"/>
            <a:ext cx="5803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multiphase laminar channel flow : power law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419872" y="392376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Newtonian Fluid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9872" y="515719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660066"/>
                </a:solidFill>
              </a:rPr>
              <a:t>Power law fluid</a:t>
            </a:r>
            <a:endParaRPr lang="en-GB" dirty="0">
              <a:solidFill>
                <a:srgbClr val="660066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772816"/>
            <a:ext cx="2996204" cy="418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793028"/>
            <a:ext cx="2975248" cy="6350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8" y="4437112"/>
            <a:ext cx="2483768" cy="9743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83768" y="-27384"/>
            <a:ext cx="406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err="1" smtClean="0"/>
              <a:t>jrper.github.io</a:t>
            </a:r>
            <a:r>
              <a:rPr lang="en-GB" dirty="0"/>
              <a:t>/talks/APS-DFD2014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7355" y="-27384"/>
            <a:ext cx="256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1807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7643202" cy="5760641"/>
          </a:xfrm>
          <a:prstGeom prst="rect">
            <a:avLst/>
          </a:prstGeom>
        </p:spPr>
      </p:pic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3131840" y="6648"/>
            <a:ext cx="5986462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900" b="1" dirty="0" smtClean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Convergence rates and error reduction</a:t>
            </a:r>
            <a:endParaRPr lang="en-GB" sz="2900" b="1" dirty="0">
              <a:solidFill>
                <a:srgbClr val="C51538"/>
              </a:solidFill>
              <a:latin typeface="Calibri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83768" y="-27384"/>
            <a:ext cx="406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err="1" smtClean="0"/>
              <a:t>jrper.github.io</a:t>
            </a:r>
            <a:r>
              <a:rPr lang="en-GB" dirty="0"/>
              <a:t>/talks/APS-DFD2014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7355" y="-27384"/>
            <a:ext cx="256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50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696" y="116632"/>
            <a:ext cx="8305800" cy="1143000"/>
          </a:xfrm>
        </p:spPr>
        <p:txBody>
          <a:bodyPr/>
          <a:lstStyle/>
          <a:p>
            <a:pPr algn="ctr"/>
            <a:r>
              <a:rPr lang="en-GB" sz="2900" b="1" dirty="0" err="1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Carreau</a:t>
            </a:r>
            <a:r>
              <a:rPr lang="en-GB" dirty="0" smtClean="0"/>
              <a:t> </a:t>
            </a:r>
            <a:r>
              <a:rPr lang="en-GB" sz="2900" b="1" dirty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fluids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3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0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587328"/>
            <a:ext cx="4308011" cy="3370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764704"/>
            <a:ext cx="11747648" cy="50632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1" dirty="0" smtClean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3D problems in </a:t>
            </a:r>
            <a:r>
              <a:rPr lang="en-GB" sz="3200" b="1" dirty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non-idealized geometries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ideInjection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36" y="2924943"/>
            <a:ext cx="5191744" cy="4255851"/>
          </a:xfrm>
          <a:prstGeom prst="rect">
            <a:avLst/>
          </a:prstGeom>
        </p:spPr>
      </p:pic>
      <p:pic>
        <p:nvPicPr>
          <p:cNvPr id="7" name="Picture 6" descr="Static_Mixer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90946"/>
            <a:ext cx="3096344" cy="2570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83768" y="-27384"/>
            <a:ext cx="406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err="1" smtClean="0"/>
              <a:t>jrper.github.io</a:t>
            </a:r>
            <a:r>
              <a:rPr lang="en-GB" dirty="0"/>
              <a:t>/talks/APS-DFD2014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7355" y="-27384"/>
            <a:ext cx="256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  <p:pic>
        <p:nvPicPr>
          <p:cNvPr id="5" name="Picture 4" descr="CentreInjectionUpdatedResult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80" y="1196752"/>
            <a:ext cx="3563888" cy="275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2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47667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Other </a:t>
            </a:r>
            <a:r>
              <a:rPr lang="en-GB" dirty="0" err="1" smtClean="0"/>
              <a:t>Rheologies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viscoelastic stress model</a:t>
            </a:r>
          </a:p>
          <a:p>
            <a:pPr lvl="1"/>
            <a:r>
              <a:rPr lang="en-GB" dirty="0" err="1" smtClean="0"/>
              <a:t>Oldroyd</a:t>
            </a:r>
            <a:r>
              <a:rPr lang="en-GB" dirty="0" smtClean="0"/>
              <a:t> B</a:t>
            </a:r>
          </a:p>
          <a:p>
            <a:pPr lvl="2"/>
            <a:r>
              <a:rPr lang="en-US" dirty="0" smtClean="0"/>
              <a:t>A</a:t>
            </a:r>
            <a:r>
              <a:rPr lang="en-GB" dirty="0" err="1" smtClean="0"/>
              <a:t>dds</a:t>
            </a:r>
            <a:r>
              <a:rPr lang="en-GB" dirty="0" smtClean="0"/>
              <a:t> fluid memory term</a:t>
            </a:r>
          </a:p>
          <a:p>
            <a:pPr lvl="2"/>
            <a:r>
              <a:rPr lang="en-GB" dirty="0" smtClean="0"/>
              <a:t>Includes rotational terms for convection of local coordinate</a:t>
            </a:r>
          </a:p>
          <a:p>
            <a:pPr marL="393192" lvl="1" indent="0">
              <a:buNone/>
            </a:pPr>
            <a:r>
              <a:rPr lang="en-GB" dirty="0" smtClean="0"/>
              <a:t>Polymers &amp; </a:t>
            </a:r>
            <a:r>
              <a:rPr lang="en-GB" dirty="0" err="1" smtClean="0"/>
              <a:t>Boger</a:t>
            </a:r>
            <a:r>
              <a:rPr lang="en-GB" dirty="0"/>
              <a:t> </a:t>
            </a:r>
            <a:r>
              <a:rPr lang="en-GB" dirty="0" smtClean="0"/>
              <a:t>fluids</a:t>
            </a:r>
          </a:p>
          <a:p>
            <a:pPr lvl="2"/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72" y="4257529"/>
            <a:ext cx="8244408" cy="467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797152"/>
            <a:ext cx="8388424" cy="45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3282608" y="908720"/>
            <a:ext cx="5681880" cy="637920"/>
          </a:xfrm>
          <a:prstGeom prst="rect">
            <a:avLst/>
          </a:prstGeom>
        </p:spPr>
        <p:txBody>
          <a:bodyPr anchor="ctr"/>
          <a:lstStyle/>
          <a:p>
            <a:pPr algn="ctr" defTabSz="914400"/>
            <a:r>
              <a:rPr lang="en-US" sz="2800" b="1" i="1" dirty="0" smtClean="0">
                <a:solidFill>
                  <a:srgbClr val="C51538"/>
                </a:solidFill>
                <a:cs typeface="Times New Roman" charset="0"/>
              </a:rPr>
              <a:t>Fluidity </a:t>
            </a:r>
            <a:r>
              <a:rPr lang="en-US" sz="2800" b="1" dirty="0" smtClean="0">
                <a:solidFill>
                  <a:srgbClr val="C51538"/>
                </a:solidFill>
                <a:cs typeface="Times New Roman" charset="0"/>
              </a:rPr>
              <a:t>– a finite element flow simulator</a:t>
            </a:r>
            <a:endParaRPr sz="2800" b="1" i="1" dirty="0">
              <a:solidFill>
                <a:srgbClr val="C51538"/>
              </a:solidFill>
              <a:cs typeface="Times New Roman" charset="0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428760" y="1851800"/>
            <a:ext cx="4143240" cy="4457520"/>
          </a:xfrm>
          <a:prstGeom prst="rect">
            <a:avLst/>
          </a:prstGeom>
        </p:spPr>
        <p:txBody>
          <a:bodyPr/>
          <a:lstStyle/>
          <a:p>
            <a:pPr marL="457200" indent="-457200" defTabSz="914400"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(CV)FEM based</a:t>
            </a:r>
          </a:p>
          <a:p>
            <a:pPr defTabSz="914400">
              <a:buSzPct val="100000"/>
            </a:pPr>
            <a:r>
              <a:rPr lang="en-US" sz="2400" dirty="0" err="1" smtClean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Navier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Stokes/Darcy flow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solver framework</a:t>
            </a:r>
            <a:endParaRPr sz="2400" dirty="0">
              <a:solidFill>
                <a:srgbClr val="000000"/>
              </a:solidFill>
              <a:latin typeface="Calibri"/>
              <a:ea typeface="DejaVu Sans"/>
              <a:cs typeface="DejaVu Sans"/>
            </a:endParaRPr>
          </a:p>
          <a:p>
            <a:pPr marL="457200" indent="-457200" defTabSz="914400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Mesh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adaptivity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capability on unstructured meshes</a:t>
            </a:r>
          </a:p>
          <a:p>
            <a:pPr marL="457200" indent="-457200" defTabSz="914400"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Parallelized [MPI/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OpenMP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]</a:t>
            </a:r>
            <a:endParaRPr sz="2400" dirty="0">
              <a:solidFill>
                <a:srgbClr val="000000"/>
              </a:solidFill>
              <a:latin typeface="Calibri"/>
              <a:ea typeface="DejaVu Sans"/>
              <a:cs typeface="DejaVu Sans"/>
            </a:endParaRPr>
          </a:p>
          <a:p>
            <a:pPr marL="457200" indent="-457200" defTabSz="914400">
              <a:buSzPct val="100000"/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Multimaterial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 &amp; multiphase formulations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(and 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both together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)</a:t>
            </a:r>
            <a:endParaRPr lang="en-GB" sz="2400" dirty="0">
              <a:solidFill>
                <a:srgbClr val="000000"/>
              </a:solidFill>
              <a:latin typeface="Calibri"/>
              <a:ea typeface="DejaVu Sans"/>
              <a:cs typeface="DejaVu Sans"/>
            </a:endParaRPr>
          </a:p>
          <a:p>
            <a:pPr marL="457200" indent="-457200" defTabSz="914400">
              <a:buSzPct val="100000"/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Used for CFD, GFD and oil reservoir simulations</a:t>
            </a:r>
            <a:endParaRPr sz="2400" dirty="0">
              <a:solidFill>
                <a:srgbClr val="000000"/>
              </a:solidFill>
              <a:latin typeface="Calibri"/>
              <a:ea typeface="DejaVu Sans"/>
              <a:cs typeface="DejaVu Sans"/>
            </a:endParaRPr>
          </a:p>
        </p:txBody>
      </p:sp>
      <p:pic>
        <p:nvPicPr>
          <p:cNvPr id="6" name="FlowPastBuildi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88024" y="1628800"/>
            <a:ext cx="3784993" cy="330326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1846" y="1738923"/>
            <a:ext cx="3270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www.f</a:t>
            </a:r>
            <a:r>
              <a:rPr lang="en-GB" sz="2400" dirty="0" err="1" smtClean="0">
                <a:solidFill>
                  <a:srgbClr val="0000FF"/>
                </a:solidFill>
              </a:rPr>
              <a:t>luidity-project.org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17355" y="-27384"/>
            <a:ext cx="256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483768" y="-27384"/>
            <a:ext cx="406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err="1" smtClean="0"/>
              <a:t>jrper.github.io</a:t>
            </a:r>
            <a:r>
              <a:rPr lang="en-GB" dirty="0"/>
              <a:t>/talks/APS-DFD2014</a:t>
            </a:r>
          </a:p>
        </p:txBody>
      </p:sp>
      <p:pic>
        <p:nvPicPr>
          <p:cNvPr id="5" name="tmfAirfoi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20272" y="4962760"/>
            <a:ext cx="1800200" cy="1463192"/>
          </a:xfrm>
          <a:prstGeom prst="rect">
            <a:avLst/>
          </a:prstGeom>
        </p:spPr>
      </p:pic>
      <p:pic>
        <p:nvPicPr>
          <p:cNvPr id="11" name="High_Gravity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11960" y="4757838"/>
            <a:ext cx="2583880" cy="210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4"/>
          <a:stretch/>
        </p:blipFill>
        <p:spPr bwMode="auto">
          <a:xfrm>
            <a:off x="5940152" y="3933056"/>
            <a:ext cx="6119170" cy="247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 rot="20347324">
            <a:off x="6811739" y="4833729"/>
            <a:ext cx="2305209" cy="4309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droplet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07904" y="4149080"/>
            <a:ext cx="2588667" cy="1989511"/>
          </a:xfrm>
          <a:prstGeom prst="rect">
            <a:avLst/>
          </a:prstGeom>
        </p:spPr>
      </p:pic>
      <p:pic>
        <p:nvPicPr>
          <p:cNvPr id="16393" name="Picture 12" descr="Maxime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76" y="1052736"/>
            <a:ext cx="1065784" cy="133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9793088" cy="71095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b="1" dirty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Upcoming</a:t>
            </a:r>
            <a:r>
              <a:rPr lang="en-GB" dirty="0" smtClean="0">
                <a:latin typeface="Calibri" charset="0"/>
              </a:rPr>
              <a:t> </a:t>
            </a:r>
            <a:r>
              <a:rPr lang="en-GB" sz="3200" b="1" dirty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MEMPHIS </a:t>
            </a:r>
            <a:r>
              <a:rPr lang="en-GB" sz="3200" b="1" dirty="0" smtClean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talks </a:t>
            </a:r>
            <a:r>
              <a:rPr lang="en-GB" sz="3200" b="1" dirty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@ APS-DFD</a:t>
            </a:r>
          </a:p>
        </p:txBody>
      </p:sp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8" descr="Xi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1224533" cy="122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TextBox 16"/>
          <p:cNvSpPr txBox="1">
            <a:spLocks noChangeArrowheads="1"/>
          </p:cNvSpPr>
          <p:nvPr/>
        </p:nvSpPr>
        <p:spPr bwMode="auto">
          <a:xfrm>
            <a:off x="4427587" y="3429000"/>
            <a:ext cx="1152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dirty="0" err="1"/>
              <a:t>Dr.</a:t>
            </a:r>
            <a:r>
              <a:rPr lang="en-GB" sz="1800" dirty="0"/>
              <a:t> </a:t>
            </a:r>
            <a:r>
              <a:rPr lang="en-GB" sz="1800" dirty="0" err="1"/>
              <a:t>Zhihua</a:t>
            </a:r>
            <a:endParaRPr lang="en-GB" sz="1800" dirty="0"/>
          </a:p>
          <a:p>
            <a:pPr algn="ctr" eaLnBrk="1" hangingPunct="1"/>
            <a:r>
              <a:rPr lang="en-GB" sz="1800" dirty="0" err="1"/>
              <a:t>Xie</a:t>
            </a:r>
            <a:endParaRPr lang="en-GB" sz="1800" dirty="0"/>
          </a:p>
        </p:txBody>
      </p:sp>
      <p:sp>
        <p:nvSpPr>
          <p:cNvPr id="16401" name="TextBox 20"/>
          <p:cNvSpPr txBox="1">
            <a:spLocks noChangeArrowheads="1"/>
          </p:cNvSpPr>
          <p:nvPr/>
        </p:nvSpPr>
        <p:spPr bwMode="auto">
          <a:xfrm>
            <a:off x="1299046" y="3430960"/>
            <a:ext cx="1328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dirty="0" err="1"/>
              <a:t>Dr.</a:t>
            </a:r>
            <a:r>
              <a:rPr lang="en-GB" sz="1800" dirty="0"/>
              <a:t>  </a:t>
            </a:r>
            <a:r>
              <a:rPr lang="en-GB" sz="1800" dirty="0" err="1"/>
              <a:t>Maxime</a:t>
            </a:r>
            <a:endParaRPr lang="en-GB" sz="1800" dirty="0"/>
          </a:p>
          <a:p>
            <a:pPr algn="ctr" eaLnBrk="1" hangingPunct="1"/>
            <a:r>
              <a:rPr lang="en-GB" sz="1800" dirty="0" err="1"/>
              <a:t>Chinaud</a:t>
            </a:r>
            <a:endParaRPr lang="en-GB" sz="1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9062" y="1196752"/>
            <a:ext cx="1152128" cy="115212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36296" y="3502749"/>
            <a:ext cx="1244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/>
              <a:t>Dr.</a:t>
            </a:r>
            <a:r>
              <a:rPr lang="en-GB" dirty="0" smtClean="0"/>
              <a:t> </a:t>
            </a:r>
            <a:r>
              <a:rPr lang="en-GB" dirty="0" err="1" smtClean="0"/>
              <a:t>Zhizhao</a:t>
            </a:r>
            <a:endParaRPr lang="en-GB" dirty="0" smtClean="0"/>
          </a:p>
          <a:p>
            <a:pPr algn="ctr"/>
            <a:r>
              <a:rPr lang="en-GB" dirty="0" err="1" smtClean="0"/>
              <a:t>Che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708839" y="4005064"/>
            <a:ext cx="727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R33.1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517151" y="4067780"/>
            <a:ext cx="727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R35.9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539533" y="4067780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M22.8</a:t>
            </a:r>
            <a:endParaRPr lang="en-GB" dirty="0"/>
          </a:p>
        </p:txBody>
      </p:sp>
      <p:pic>
        <p:nvPicPr>
          <p:cNvPr id="6" name="media1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1560" y="4365104"/>
            <a:ext cx="2520280" cy="20484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95536" y="6396335"/>
            <a:ext cx="799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Slides available from http://</a:t>
            </a:r>
            <a:r>
              <a:rPr lang="en-GB" sz="2400" dirty="0" err="1" smtClean="0"/>
              <a:t>jrper.github.io</a:t>
            </a:r>
            <a:r>
              <a:rPr lang="en-GB" sz="2400" dirty="0" smtClean="0"/>
              <a:t>/talks/APS-DFD2014</a:t>
            </a:r>
            <a:endParaRPr lang="en-GB" sz="2400" dirty="0"/>
          </a:p>
        </p:txBody>
      </p:sp>
      <p:sp>
        <p:nvSpPr>
          <p:cNvPr id="9" name="Rectangle 8"/>
          <p:cNvSpPr/>
          <p:nvPr/>
        </p:nvSpPr>
        <p:spPr>
          <a:xfrm>
            <a:off x="33572" y="2492896"/>
            <a:ext cx="35303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Studies of Interfacial Perturbations in Two Phase Oil-Water Pipe Flows Induced by a Transverse Cylinder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491880" y="2492896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Numerical study of Taylor bubbles with adaptive unstructured meshes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588224" y="2492896"/>
            <a:ext cx="2555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Optimisation</a:t>
            </a:r>
            <a:r>
              <a:rPr lang="en-US" b="1" dirty="0"/>
              <a:t> of sensor locations for falling film problems based on importance maps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635896" y="-46548"/>
            <a:ext cx="4602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www.memphis-multiphase.org</a:t>
            </a:r>
            <a:endParaRPr lang="en-GB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4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Shape 1"/>
          <p:cNvSpPr txBox="1"/>
          <p:nvPr/>
        </p:nvSpPr>
        <p:spPr>
          <a:xfrm>
            <a:off x="2627784" y="558832"/>
            <a:ext cx="6840912" cy="637920"/>
          </a:xfrm>
          <a:prstGeom prst="rect">
            <a:avLst/>
          </a:prstGeom>
        </p:spPr>
        <p:txBody>
          <a:bodyPr anchor="ctr"/>
          <a:lstStyle/>
          <a:p>
            <a:pPr algn="ctr" defTabSz="914400"/>
            <a:r>
              <a:rPr lang="en-US" sz="2800" b="1" dirty="0">
                <a:solidFill>
                  <a:srgbClr val="C51538"/>
                </a:solidFill>
                <a:cs typeface="Times New Roman" charset="0"/>
              </a:rPr>
              <a:t>Fluidity – multiphase </a:t>
            </a:r>
            <a:r>
              <a:rPr lang="en-US" sz="2800" b="1" dirty="0" smtClean="0">
                <a:solidFill>
                  <a:srgbClr val="C51538"/>
                </a:solidFill>
                <a:cs typeface="Times New Roman" charset="0"/>
              </a:rPr>
              <a:t>implementation</a:t>
            </a:r>
            <a:endParaRPr sz="2800" b="1" dirty="0">
              <a:solidFill>
                <a:srgbClr val="C51538"/>
              </a:solidFill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628800"/>
            <a:ext cx="49685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 smtClean="0"/>
              <a:t>Volume of fluid (VOF) approach for interface capturing.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Compressible advection for two phase (n-phase) indicator functions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Optimized for unstructured mesh </a:t>
            </a:r>
            <a:r>
              <a:rPr lang="en-GB" sz="2000" dirty="0" err="1" smtClean="0"/>
              <a:t>modeling</a:t>
            </a:r>
            <a:r>
              <a:rPr lang="en-GB" sz="2000" dirty="0" smtClean="0"/>
              <a:t> on </a:t>
            </a:r>
            <a:r>
              <a:rPr lang="en-GB" sz="2000" dirty="0" err="1" smtClean="0"/>
              <a:t>simplices</a:t>
            </a:r>
            <a:r>
              <a:rPr lang="en-GB" sz="2000" dirty="0" smtClean="0"/>
              <a:t> (triangles &amp; </a:t>
            </a:r>
            <a:r>
              <a:rPr lang="en-GB" sz="2000" dirty="0" err="1" smtClean="0"/>
              <a:t>tetrahedra</a:t>
            </a:r>
            <a:r>
              <a:rPr lang="en-GB" sz="2000" dirty="0" smtClean="0"/>
              <a:t>).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Control volume- finite element method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</a:t>
            </a:r>
            <a:r>
              <a:rPr lang="en-GB" sz="2000" dirty="0" err="1" smtClean="0"/>
              <a:t>ontrol</a:t>
            </a:r>
            <a:r>
              <a:rPr lang="en-GB" sz="2000" dirty="0" smtClean="0"/>
              <a:t> volumes [phase indicator functions/phase volume fraction]</a:t>
            </a:r>
          </a:p>
          <a:p>
            <a:pPr marL="742950" lvl="1" indent="-285750">
              <a:buFont typeface="Arial"/>
              <a:buChar char="•"/>
            </a:pPr>
            <a:r>
              <a:rPr lang="en-GB" sz="2000" dirty="0" smtClean="0"/>
              <a:t>Finite elements [pressure/velocity]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 smtClean="0"/>
              <a:t>Surface tension also implemented                      </a:t>
            </a:r>
            <a:r>
              <a:rPr lang="en-GB" sz="2000" dirty="0"/>
              <a:t>	</a:t>
            </a:r>
            <a:r>
              <a:rPr lang="en-GB" sz="2000" dirty="0" smtClean="0"/>
              <a:t>[Z. </a:t>
            </a:r>
            <a:r>
              <a:rPr lang="en-GB" sz="2000" dirty="0" err="1" smtClean="0"/>
              <a:t>Xie</a:t>
            </a:r>
            <a:r>
              <a:rPr lang="en-GB" dirty="0" smtClean="0"/>
              <a:t>. </a:t>
            </a:r>
            <a:r>
              <a:rPr lang="en-US" b="1" dirty="0" smtClean="0"/>
              <a:t>R33.1</a:t>
            </a:r>
            <a:r>
              <a:rPr lang="en-GB" dirty="0" smtClean="0"/>
              <a:t>] 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/>
              <a:t>Multiple </a:t>
            </a:r>
            <a:r>
              <a:rPr lang="en-GB" sz="2000" dirty="0" err="1" smtClean="0"/>
              <a:t>Rheologies</a:t>
            </a:r>
            <a:r>
              <a:rPr lang="en-GB" sz="2000" dirty="0" smtClean="0"/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P</a:t>
            </a:r>
            <a:r>
              <a:rPr lang="en-GB" sz="2000" dirty="0" err="1" smtClean="0"/>
              <a:t>ower</a:t>
            </a:r>
            <a:r>
              <a:rPr lang="en-GB" sz="2000" dirty="0" smtClean="0"/>
              <a:t> law/Herschel </a:t>
            </a:r>
            <a:r>
              <a:rPr lang="en-GB" sz="2000" dirty="0" err="1" smtClean="0"/>
              <a:t>Bulkley</a:t>
            </a:r>
            <a:endParaRPr lang="en-GB" sz="2000" dirty="0" smtClean="0"/>
          </a:p>
          <a:p>
            <a:pPr marL="742950" lvl="1" indent="-285750">
              <a:buFont typeface="Arial"/>
              <a:buChar char="•"/>
            </a:pPr>
            <a:r>
              <a:rPr lang="en-GB" sz="2000" dirty="0" err="1" smtClean="0"/>
              <a:t>Carreau</a:t>
            </a:r>
            <a:endParaRPr lang="en-GB" sz="2000" dirty="0" smtClean="0"/>
          </a:p>
          <a:p>
            <a:pPr marL="742950" lvl="1" indent="-285750">
              <a:buFont typeface="Arial"/>
              <a:buChar char="•"/>
            </a:pPr>
            <a:r>
              <a:rPr lang="en-GB" sz="2000" dirty="0" smtClean="0"/>
              <a:t>Viscoelastic (</a:t>
            </a:r>
            <a:r>
              <a:rPr lang="en-GB" sz="2000" dirty="0" err="1" smtClean="0"/>
              <a:t>Oldroyd</a:t>
            </a:r>
            <a:r>
              <a:rPr lang="en-GB" sz="2000" dirty="0" smtClean="0"/>
              <a:t> </a:t>
            </a:r>
            <a:r>
              <a:rPr lang="en-US" sz="2000" dirty="0" smtClean="0"/>
              <a:t>–</a:t>
            </a:r>
            <a:r>
              <a:rPr lang="en-GB" sz="2000" dirty="0" smtClean="0"/>
              <a:t> B)</a:t>
            </a:r>
          </a:p>
        </p:txBody>
      </p:sp>
      <p:pic>
        <p:nvPicPr>
          <p:cNvPr id="5" name="DGel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7874" y="4149080"/>
            <a:ext cx="2523740" cy="2199260"/>
          </a:xfrm>
          <a:prstGeom prst="rect">
            <a:avLst/>
          </a:prstGeom>
        </p:spPr>
      </p:pic>
      <p:pic>
        <p:nvPicPr>
          <p:cNvPr id="6" name="p2_3d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80112" y="1126328"/>
            <a:ext cx="3563887" cy="28967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83768" y="-27384"/>
            <a:ext cx="406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err="1" smtClean="0"/>
              <a:t>jrper.github.io</a:t>
            </a:r>
            <a:r>
              <a:rPr lang="en-GB" dirty="0"/>
              <a:t>/talks/APS-DFD2014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7355" y="-27384"/>
            <a:ext cx="256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236975" y="5949280"/>
            <a:ext cx="25834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Pavlidis</a:t>
            </a:r>
            <a:r>
              <a:rPr lang="en-GB" dirty="0" smtClean="0"/>
              <a:t> et. </a:t>
            </a:r>
            <a:r>
              <a:rPr lang="en-US" dirty="0" smtClean="0"/>
              <a:t>al </a:t>
            </a:r>
            <a:r>
              <a:rPr lang="en-US" i="1" dirty="0" smtClean="0"/>
              <a:t>IJMF</a:t>
            </a:r>
            <a:r>
              <a:rPr lang="en-US" dirty="0" smtClean="0"/>
              <a:t>(2014)</a:t>
            </a:r>
          </a:p>
          <a:p>
            <a:r>
              <a:rPr lang="en-GB" dirty="0" err="1" smtClean="0"/>
              <a:t>Xie</a:t>
            </a:r>
            <a:r>
              <a:rPr lang="en-GB" dirty="0" smtClean="0"/>
              <a:t> et al. </a:t>
            </a:r>
            <a:r>
              <a:rPr lang="en-GB" i="1" dirty="0" smtClean="0"/>
              <a:t>IJMF</a:t>
            </a:r>
            <a:r>
              <a:rPr lang="en-GB" dirty="0" smtClean="0"/>
              <a:t> (2014)</a:t>
            </a:r>
          </a:p>
          <a:p>
            <a:r>
              <a:rPr lang="en-GB" dirty="0" smtClean="0"/>
              <a:t>Percival et al. </a:t>
            </a:r>
            <a:r>
              <a:rPr lang="en-GB" i="1" dirty="0" smtClean="0"/>
              <a:t>IJMF</a:t>
            </a:r>
            <a:r>
              <a:rPr lang="en-GB" dirty="0" smtClean="0"/>
              <a:t> (2014)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83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2627784" y="558832"/>
            <a:ext cx="6840912" cy="637920"/>
          </a:xfrm>
          <a:prstGeom prst="rect">
            <a:avLst/>
          </a:prstGeom>
        </p:spPr>
        <p:txBody>
          <a:bodyPr anchor="ctr"/>
          <a:lstStyle/>
          <a:p>
            <a:pPr algn="ctr" defTabSz="914400"/>
            <a:r>
              <a:rPr lang="en-US" sz="2800" b="1" dirty="0">
                <a:solidFill>
                  <a:srgbClr val="C51538"/>
                </a:solidFill>
                <a:cs typeface="Times New Roman" charset="0"/>
              </a:rPr>
              <a:t>Fluidity – multiphase </a:t>
            </a:r>
            <a:r>
              <a:rPr lang="en-US" sz="2800" b="1" dirty="0" smtClean="0">
                <a:solidFill>
                  <a:srgbClr val="C51538"/>
                </a:solidFill>
                <a:cs typeface="Times New Roman" charset="0"/>
              </a:rPr>
              <a:t>implementation</a:t>
            </a:r>
            <a:endParaRPr sz="2800" b="1" dirty="0">
              <a:solidFill>
                <a:srgbClr val="C51538"/>
              </a:solidFill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452" y="2924944"/>
            <a:ext cx="2146548" cy="604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752568"/>
            <a:ext cx="4464496" cy="596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3068960"/>
            <a:ext cx="1296144" cy="368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4509120"/>
            <a:ext cx="1224136" cy="229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23928" y="1124744"/>
            <a:ext cx="176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Equation Set</a:t>
            </a:r>
            <a:endParaRPr lang="en-GB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4293096"/>
            <a:ext cx="1042815" cy="59283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536" y="1844824"/>
            <a:ext cx="129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momentum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20283" y="242088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GB" dirty="0" smtClean="0"/>
              <a:t>ass continuity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5856" y="2300354"/>
            <a:ext cx="1832248" cy="5525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365104"/>
            <a:ext cx="166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r>
              <a:rPr lang="en-GB" dirty="0" err="1" smtClean="0"/>
              <a:t>mplying</a:t>
            </a:r>
            <a:r>
              <a:rPr lang="en-GB" dirty="0" smtClean="0"/>
              <a:t> either: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39552" y="3140968"/>
            <a:ext cx="186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Indicator function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059832" y="4941168"/>
            <a:ext cx="174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(incompressible)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255846" y="4931876"/>
            <a:ext cx="156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(compressible)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5659271"/>
            <a:ext cx="5289677" cy="10100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9396" y="5373216"/>
            <a:ext cx="4199108" cy="6780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5976" y="3501008"/>
            <a:ext cx="2151653" cy="3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gaussian_convergence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589748"/>
            <a:ext cx="3024336" cy="2268252"/>
          </a:xfrm>
          <a:prstGeom prst="rect">
            <a:avLst/>
          </a:prstGeom>
        </p:spPr>
      </p:pic>
      <p:pic>
        <p:nvPicPr>
          <p:cNvPr id="11" name="advection_exampl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980728"/>
            <a:ext cx="4653787" cy="3798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864" y="620688"/>
            <a:ext cx="6721624" cy="504056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Mesh </a:t>
            </a:r>
            <a:r>
              <a:rPr lang="en-GB" sz="2800" b="1" dirty="0" err="1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A</a:t>
            </a:r>
            <a:r>
              <a:rPr lang="en-GB" sz="2800" b="1" dirty="0" err="1" smtClean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daptivity</a:t>
            </a:r>
            <a:r>
              <a:rPr lang="en-GB" sz="2800" b="1" dirty="0" smtClean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 </a:t>
            </a:r>
            <a:r>
              <a:rPr lang="en-GB" sz="2800" b="1" dirty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- examples</a:t>
            </a:r>
          </a:p>
        </p:txBody>
      </p:sp>
      <p:pic>
        <p:nvPicPr>
          <p:cNvPr id="7" name="PotentialTemperature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8264" y="1754375"/>
            <a:ext cx="2376263" cy="2246763"/>
          </a:xfrm>
          <a:prstGeom prst="rect">
            <a:avLst/>
          </a:prstGeom>
        </p:spPr>
      </p:pic>
      <p:pic>
        <p:nvPicPr>
          <p:cNvPr id="10" name="HeliumMassFraction.mpe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43430" y="1700808"/>
            <a:ext cx="2284346" cy="2159855"/>
          </a:xfrm>
          <a:prstGeom prst="rect">
            <a:avLst/>
          </a:prstGeom>
        </p:spPr>
      </p:pic>
      <p:pic>
        <p:nvPicPr>
          <p:cNvPr id="12" name="MeshQuality.mpe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27984" y="4298202"/>
            <a:ext cx="2736304" cy="2587182"/>
          </a:xfrm>
          <a:prstGeom prst="rect">
            <a:avLst/>
          </a:prstGeom>
        </p:spPr>
      </p:pic>
      <p:pic>
        <p:nvPicPr>
          <p:cNvPr id="13" name="Vorticity.mpeg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020272" y="4509120"/>
            <a:ext cx="2160240" cy="20425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44016" y="1196752"/>
            <a:ext cx="1403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Initial adaptive</a:t>
            </a:r>
          </a:p>
          <a:p>
            <a:pPr algn="ctr"/>
            <a:r>
              <a:rPr lang="en-GB" sz="1400" dirty="0" smtClean="0"/>
              <a:t> mesh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483768" y="1177588"/>
            <a:ext cx="909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</a:t>
            </a:r>
            <a:r>
              <a:rPr lang="en-GB" sz="1400" dirty="0" smtClean="0"/>
              <a:t>daptive</a:t>
            </a:r>
          </a:p>
          <a:p>
            <a:pPr algn="ctr"/>
            <a:r>
              <a:rPr lang="en-GB" sz="1400" dirty="0" smtClean="0"/>
              <a:t> mesh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331640" y="1196752"/>
            <a:ext cx="81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Fixed</a:t>
            </a:r>
          </a:p>
          <a:p>
            <a:pPr algn="ctr"/>
            <a:r>
              <a:rPr lang="en-GB" sz="1400" dirty="0" smtClean="0"/>
              <a:t> mesh 1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707904" y="1196752"/>
            <a:ext cx="81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Fixed</a:t>
            </a:r>
          </a:p>
          <a:p>
            <a:pPr algn="ctr"/>
            <a:r>
              <a:rPr lang="en-GB" sz="1400" dirty="0" smtClean="0"/>
              <a:t> mesh 2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411760" y="3985900"/>
            <a:ext cx="909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</a:t>
            </a:r>
            <a:r>
              <a:rPr lang="en-GB" sz="1400" dirty="0" smtClean="0"/>
              <a:t>daptive</a:t>
            </a:r>
          </a:p>
          <a:p>
            <a:pPr algn="ctr"/>
            <a:r>
              <a:rPr lang="en-GB" sz="1400" dirty="0" smtClean="0"/>
              <a:t> mesh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305503" y="3985900"/>
            <a:ext cx="81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Fixed</a:t>
            </a:r>
          </a:p>
          <a:p>
            <a:pPr algn="ctr"/>
            <a:r>
              <a:rPr lang="en-GB" sz="1400" dirty="0" smtClean="0"/>
              <a:t> mesh 1</a:t>
            </a:r>
            <a:endParaRPr lang="en-GB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635896" y="3985900"/>
            <a:ext cx="81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Fixed</a:t>
            </a:r>
          </a:p>
          <a:p>
            <a:pPr algn="ctr"/>
            <a:r>
              <a:rPr lang="en-GB" sz="1400" dirty="0" smtClean="0"/>
              <a:t> mesh 2</a:t>
            </a:r>
            <a:endParaRPr lang="en-GB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30441" y="3985900"/>
            <a:ext cx="841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Analytic</a:t>
            </a:r>
          </a:p>
          <a:p>
            <a:pPr algn="ctr"/>
            <a:r>
              <a:rPr lang="en-GB" sz="1400" dirty="0" smtClean="0"/>
              <a:t>solution</a:t>
            </a:r>
            <a:endParaRPr lang="en-GB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-36512" y="4365104"/>
            <a:ext cx="483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 orders of magnitude smaller problem/half error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2987824" y="6021288"/>
            <a:ext cx="142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30x speed up</a:t>
            </a:r>
            <a:endParaRPr lang="en-GB" dirty="0"/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483768" y="-27384"/>
            <a:ext cx="406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err="1" smtClean="0"/>
              <a:t>jrper.github.io</a:t>
            </a:r>
            <a:r>
              <a:rPr lang="en-GB" dirty="0"/>
              <a:t>/talks/APS-DFD2014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17355" y="-27384"/>
            <a:ext cx="256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15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dapt_ex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8" y="2366882"/>
            <a:ext cx="2376264" cy="1782198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627784" y="1204144"/>
            <a:ext cx="6373341" cy="28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marL="514350" indent="-514350" eaLnBrk="0" hangingPunct="0">
              <a:defRPr sz="1600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en-GB" sz="2800" b="1" dirty="0">
                <a:solidFill>
                  <a:srgbClr val="C51538"/>
                </a:solidFill>
                <a:latin typeface="Calibri" charset="0"/>
              </a:rPr>
              <a:t>Mesh</a:t>
            </a:r>
            <a:r>
              <a:rPr lang="en-GB" sz="2800" b="1" dirty="0" smtClean="0">
                <a:solidFill>
                  <a:srgbClr val="C51538"/>
                </a:solidFill>
                <a:latin typeface="Calibri" charset="0"/>
              </a:rPr>
              <a:t> </a:t>
            </a:r>
            <a:r>
              <a:rPr lang="en-GB" sz="2800" b="1" dirty="0" err="1">
                <a:solidFill>
                  <a:srgbClr val="C51538"/>
                </a:solidFill>
                <a:latin typeface="Calibri" charset="0"/>
              </a:rPr>
              <a:t>Adaptivity</a:t>
            </a:r>
            <a:r>
              <a:rPr lang="en-US" sz="2800" b="1" dirty="0" smtClean="0">
                <a:solidFill>
                  <a:srgbClr val="C51538"/>
                </a:solidFill>
                <a:latin typeface="Calibri" charset="0"/>
              </a:rPr>
              <a:t>–</a:t>
            </a:r>
            <a:r>
              <a:rPr lang="en-GB" sz="2800" b="1" dirty="0" smtClean="0">
                <a:solidFill>
                  <a:srgbClr val="C51538"/>
                </a:solidFill>
                <a:latin typeface="Calibri" charset="0"/>
              </a:rPr>
              <a:t> Interpolation Error estimates</a:t>
            </a:r>
            <a:endParaRPr lang="en-GB" sz="2800" b="1" dirty="0">
              <a:solidFill>
                <a:srgbClr val="C51538"/>
              </a:solidFill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340768"/>
            <a:ext cx="3443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Motivation: </a:t>
            </a:r>
            <a:r>
              <a:rPr lang="en-GB" sz="2000" dirty="0" err="1" smtClean="0"/>
              <a:t>Céa’s</a:t>
            </a:r>
            <a:r>
              <a:rPr lang="en-GB" sz="2000" dirty="0" smtClean="0"/>
              <a:t> Lemma</a:t>
            </a:r>
            <a:endParaRPr lang="en-GB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4932040" y="1620088"/>
            <a:ext cx="35174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 sufficiently nice PDEs and linear (or better) elements</a:t>
            </a:r>
            <a:endParaRPr lang="en-GB" dirty="0"/>
          </a:p>
        </p:txBody>
      </p:sp>
      <p:pic>
        <p:nvPicPr>
          <p:cNvPr id="24" name="Picture 23" descr="adapt_ex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933056"/>
            <a:ext cx="2657290" cy="19929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4176464" cy="9906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63462"/>
            <a:ext cx="3168352" cy="10336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3528" y="3068960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 higher dimensions, error estimate is a function of the Hessian matrix and the edge vectors.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006307"/>
            <a:ext cx="2520280" cy="6549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661248"/>
            <a:ext cx="2272804" cy="33125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23728" y="6021288"/>
            <a:ext cx="1630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“M</a:t>
            </a:r>
            <a:r>
              <a:rPr lang="en-US" dirty="0" smtClean="0"/>
              <a:t>e</a:t>
            </a:r>
            <a:r>
              <a:rPr lang="en-GB" dirty="0" err="1" smtClean="0"/>
              <a:t>sh</a:t>
            </a:r>
            <a:r>
              <a:rPr lang="en-GB" dirty="0"/>
              <a:t> </a:t>
            </a:r>
            <a:r>
              <a:rPr lang="en-GB" dirty="0" smtClean="0"/>
              <a:t>metric”</a:t>
            </a:r>
            <a:endParaRPr lang="en-GB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483768" y="-27384"/>
            <a:ext cx="406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err="1" smtClean="0"/>
              <a:t>jrper.github.io</a:t>
            </a:r>
            <a:r>
              <a:rPr lang="en-GB" dirty="0"/>
              <a:t>/talks/APS-DFD2014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17355" y="-27384"/>
            <a:ext cx="256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403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1907704" y="1059334"/>
            <a:ext cx="8064896" cy="49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marL="514350" indent="-514350" eaLnBrk="0" hangingPunct="0">
              <a:defRPr sz="1600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en-GB" sz="2800" b="1" dirty="0" smtClean="0">
                <a:solidFill>
                  <a:srgbClr val="C51538"/>
                </a:solidFill>
                <a:latin typeface="Calibri" charset="0"/>
              </a:rPr>
              <a:t>Mesh </a:t>
            </a:r>
            <a:r>
              <a:rPr lang="en-GB" sz="2800" b="1" dirty="0" err="1" smtClean="0">
                <a:solidFill>
                  <a:srgbClr val="C51538"/>
                </a:solidFill>
                <a:latin typeface="Calibri" charset="0"/>
              </a:rPr>
              <a:t>Adaptivity</a:t>
            </a:r>
            <a:r>
              <a:rPr lang="en-GB" sz="2800" b="1" dirty="0" smtClean="0">
                <a:solidFill>
                  <a:srgbClr val="C51538"/>
                </a:solidFill>
                <a:latin typeface="Calibri" charset="0"/>
              </a:rPr>
              <a:t> </a:t>
            </a:r>
            <a:r>
              <a:rPr lang="en-US" sz="2800" b="1" dirty="0" smtClean="0">
                <a:solidFill>
                  <a:srgbClr val="C51538"/>
                </a:solidFill>
                <a:latin typeface="Calibri" charset="0"/>
              </a:rPr>
              <a:t>–</a:t>
            </a:r>
            <a:r>
              <a:rPr lang="en-GB" sz="2800" b="1" dirty="0" smtClean="0">
                <a:solidFill>
                  <a:srgbClr val="C51538"/>
                </a:solidFill>
                <a:latin typeface="Calibri" charset="0"/>
              </a:rPr>
              <a:t> Interpolation</a:t>
            </a:r>
          </a:p>
          <a:p>
            <a:pPr algn="ctr" eaLnBrk="1" hangingPunct="1"/>
            <a:r>
              <a:rPr lang="en-GB" sz="2800" b="1" dirty="0" smtClean="0">
                <a:solidFill>
                  <a:srgbClr val="C51538"/>
                </a:solidFill>
                <a:latin typeface="Calibri" charset="0"/>
              </a:rPr>
              <a:t> Error Estimates</a:t>
            </a:r>
            <a:endParaRPr lang="en-GB" sz="2800" b="1" dirty="0">
              <a:solidFill>
                <a:srgbClr val="C51538"/>
              </a:solidFill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1988840"/>
            <a:ext cx="3356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Problem</a:t>
            </a:r>
            <a:r>
              <a:rPr lang="en-GB" sz="2000" dirty="0" smtClean="0"/>
              <a:t>: we don’t know </a:t>
            </a:r>
            <a:r>
              <a:rPr lang="en-GB" sz="2000" dirty="0" err="1" smtClean="0"/>
              <a:t>ψ</a:t>
            </a:r>
            <a:r>
              <a:rPr lang="en-GB" sz="2000" baseline="30000" dirty="0" err="1" smtClean="0"/>
              <a:t>exact</a:t>
            </a:r>
            <a:endParaRPr lang="en-GB" sz="2000" baseline="30000" dirty="0" smtClean="0"/>
          </a:p>
          <a:p>
            <a:r>
              <a:rPr lang="en-GB" sz="2000" dirty="0" smtClean="0"/>
              <a:t>Answer: Use old </a:t>
            </a:r>
            <a:r>
              <a:rPr lang="en-GB" sz="2000" dirty="0" err="1" smtClean="0"/>
              <a:t>ψ</a:t>
            </a:r>
            <a:r>
              <a:rPr lang="en-GB" sz="2000" baseline="30000" dirty="0" err="1" smtClean="0"/>
              <a:t>δ</a:t>
            </a:r>
            <a:r>
              <a:rPr lang="en-GB" sz="2000" dirty="0" smtClean="0"/>
              <a:t> instead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3429000"/>
            <a:ext cx="1868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Try to </a:t>
            </a:r>
            <a:r>
              <a:rPr lang="en-GB" dirty="0" err="1" smtClean="0"/>
              <a:t>extremize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99592" y="4602614"/>
            <a:ext cx="3937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GB" dirty="0" smtClean="0"/>
              <a:t>here the </a:t>
            </a:r>
            <a:r>
              <a:rPr lang="en-GB" b="1" dirty="0" err="1" smtClean="0"/>
              <a:t>v</a:t>
            </a:r>
            <a:r>
              <a:rPr lang="en-GB" dirty="0" err="1" smtClean="0"/>
              <a:t>s</a:t>
            </a:r>
            <a:r>
              <a:rPr lang="en-GB" dirty="0" smtClean="0"/>
              <a:t> are the edges of the mesh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797152"/>
            <a:ext cx="3162176" cy="546842"/>
          </a:xfrm>
          <a:prstGeom prst="rect">
            <a:avLst/>
          </a:prstGeom>
        </p:spPr>
      </p:pic>
      <p:pic>
        <p:nvPicPr>
          <p:cNvPr id="9" name="Picture 8" descr="adapt_ex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34056"/>
            <a:ext cx="3528392" cy="26462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7624" y="2708920"/>
            <a:ext cx="30706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Estimate second derivatives from the finite element data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3384376" cy="8196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5085184"/>
            <a:ext cx="36086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Additional constraints for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</a:t>
            </a:r>
            <a:r>
              <a:rPr lang="en-GB" dirty="0" err="1" smtClean="0"/>
              <a:t>ounds</a:t>
            </a:r>
            <a:r>
              <a:rPr lang="en-GB" dirty="0" smtClean="0"/>
              <a:t> on min/max edge lengths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</a:t>
            </a:r>
            <a:r>
              <a:rPr lang="en-GB" dirty="0" err="1" smtClean="0"/>
              <a:t>radation</a:t>
            </a:r>
            <a:r>
              <a:rPr lang="en-GB" dirty="0" smtClean="0"/>
              <a:t> of the increase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</a:t>
            </a:r>
            <a:r>
              <a:rPr lang="en-GB" dirty="0" err="1" smtClean="0"/>
              <a:t>spect</a:t>
            </a:r>
            <a:r>
              <a:rPr lang="en-GB" dirty="0" smtClean="0"/>
              <a:t> ratios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Metric advection </a:t>
            </a:r>
            <a:endParaRPr lang="en-GB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483768" y="-27384"/>
            <a:ext cx="406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err="1" smtClean="0"/>
              <a:t>jrper.github.io</a:t>
            </a:r>
            <a:r>
              <a:rPr lang="en-GB" dirty="0"/>
              <a:t>/talks/APS-DFD2014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7355" y="-27384"/>
            <a:ext cx="256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0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1473249" y="692696"/>
            <a:ext cx="87153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marL="514350" indent="-514350" eaLnBrk="0" hangingPunct="0">
              <a:defRPr sz="1600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C51538"/>
                </a:solidFill>
                <a:latin typeface="Calibri" charset="0"/>
              </a:rPr>
              <a:t>Mesh </a:t>
            </a:r>
            <a:r>
              <a:rPr lang="en-US" sz="2800" b="1" dirty="0" err="1" smtClean="0">
                <a:solidFill>
                  <a:srgbClr val="C51538"/>
                </a:solidFill>
                <a:latin typeface="Calibri" charset="0"/>
              </a:rPr>
              <a:t>Adaptvity</a:t>
            </a:r>
            <a:r>
              <a:rPr lang="en-US" sz="2800" b="1" dirty="0" smtClean="0">
                <a:solidFill>
                  <a:srgbClr val="C51538"/>
                </a:solidFill>
                <a:latin typeface="Calibri" charset="0"/>
              </a:rPr>
              <a:t>:</a:t>
            </a:r>
            <a:r>
              <a:rPr lang="en-GB" sz="2800" b="1" dirty="0" smtClean="0">
                <a:solidFill>
                  <a:srgbClr val="C51538"/>
                </a:solidFill>
                <a:latin typeface="Calibri" charset="0"/>
              </a:rPr>
              <a:t> Error Estimate Optimization</a:t>
            </a:r>
            <a:endParaRPr lang="en-GB" sz="2800" b="1" dirty="0">
              <a:solidFill>
                <a:srgbClr val="C51538"/>
              </a:solidFill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722294"/>
            <a:ext cx="43204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Local </a:t>
            </a:r>
            <a:r>
              <a:rPr lang="en-GB" dirty="0" err="1" smtClean="0"/>
              <a:t>remeshing</a:t>
            </a:r>
            <a:r>
              <a:rPr lang="en-GB" dirty="0"/>
              <a:t> </a:t>
            </a:r>
            <a:r>
              <a:rPr lang="en-GB" dirty="0" smtClean="0"/>
              <a:t>algorithm. Preserve t</a:t>
            </a:r>
            <a:r>
              <a:rPr lang="en-US" dirty="0" smtClean="0"/>
              <a:t>he old mesh in regions where it is adequate.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Apply </a:t>
            </a:r>
            <a:r>
              <a:rPr lang="en-US" i="1" dirty="0" err="1" smtClean="0"/>
              <a:t>hr</a:t>
            </a:r>
            <a:r>
              <a:rPr lang="en-US" dirty="0" smtClean="0"/>
              <a:t> </a:t>
            </a:r>
            <a:r>
              <a:rPr lang="en-US" dirty="0" err="1" smtClean="0"/>
              <a:t>adaptivity</a:t>
            </a:r>
            <a:r>
              <a:rPr lang="en-US" dirty="0" smtClean="0"/>
              <a:t> in the regions where fixing is necessary: Add, remove nodes, reconnect nodes and move nodes.</a:t>
            </a:r>
          </a:p>
          <a:p>
            <a:endParaRPr lang="en-US" dirty="0"/>
          </a:p>
          <a:p>
            <a:r>
              <a:rPr lang="en-US" dirty="0" smtClean="0"/>
              <a:t>Algorithm works iteratively, attacking areas in which edge lengths are far from the ideal calculated from interpolation error estimate and freezing </a:t>
            </a:r>
            <a:r>
              <a:rPr lang="en-US" dirty="0" err="1" smtClean="0"/>
              <a:t>sufficently</a:t>
            </a:r>
            <a:r>
              <a:rPr lang="en-US" dirty="0" smtClean="0"/>
              <a:t> good elements.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GB" dirty="0"/>
          </a:p>
        </p:txBody>
      </p:sp>
      <p:pic>
        <p:nvPicPr>
          <p:cNvPr id="9" name="Picture 8" descr="pain2001_pg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56" b="-66656"/>
          <a:stretch/>
        </p:blipFill>
        <p:spPr>
          <a:xfrm>
            <a:off x="4122799" y="1050620"/>
            <a:ext cx="5273737" cy="72029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4008" y="2852936"/>
            <a:ext cx="4464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Pain, </a:t>
            </a:r>
            <a:r>
              <a:rPr lang="en-US" sz="1400" dirty="0" err="1" smtClean="0"/>
              <a:t>Umpleby</a:t>
            </a:r>
            <a:r>
              <a:rPr lang="en-US" sz="1400" dirty="0"/>
              <a:t>, </a:t>
            </a:r>
            <a:r>
              <a:rPr lang="en-US" sz="1400" dirty="0" smtClean="0"/>
              <a:t>de Oliveira</a:t>
            </a:r>
            <a:r>
              <a:rPr lang="en-US" sz="1400" dirty="0"/>
              <a:t> </a:t>
            </a:r>
            <a:r>
              <a:rPr lang="en-US" sz="1400" dirty="0" smtClean="0"/>
              <a:t>&amp; </a:t>
            </a:r>
            <a:r>
              <a:rPr lang="en-US" sz="1400" dirty="0"/>
              <a:t>Goddard</a:t>
            </a:r>
            <a:r>
              <a:rPr lang="en-US" sz="1400" dirty="0" smtClean="0"/>
              <a:t>,(</a:t>
            </a:r>
            <a:r>
              <a:rPr lang="en-US" sz="1400" dirty="0"/>
              <a:t>2001)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 </a:t>
            </a:r>
            <a:r>
              <a:rPr lang="en-US" sz="1400" dirty="0"/>
              <a:t>Tetrahedral mesh </a:t>
            </a:r>
            <a:r>
              <a:rPr lang="en-US" sz="1400" dirty="0" err="1"/>
              <a:t>optimisation</a:t>
            </a:r>
            <a:r>
              <a:rPr lang="en-US" sz="1400" dirty="0"/>
              <a:t> and </a:t>
            </a:r>
            <a:r>
              <a:rPr lang="en-US" sz="1400" dirty="0" err="1"/>
              <a:t>adaptivity</a:t>
            </a:r>
            <a:r>
              <a:rPr lang="en-US" sz="1400" dirty="0"/>
              <a:t> for steady-state and transient finite element calculations, </a:t>
            </a:r>
            <a:endParaRPr lang="en-US" sz="1400" dirty="0" smtClean="0"/>
          </a:p>
          <a:p>
            <a:r>
              <a:rPr lang="en-US" sz="1400" i="1" dirty="0" smtClean="0"/>
              <a:t>Computer </a:t>
            </a:r>
            <a:r>
              <a:rPr lang="en-US" sz="1400" i="1" dirty="0"/>
              <a:t>Method </a:t>
            </a:r>
            <a:r>
              <a:rPr lang="en-US" sz="1400" i="1" dirty="0" smtClean="0"/>
              <a:t>in Applied Mechanics &amp; Engineering</a:t>
            </a:r>
            <a:endParaRPr lang="en-GB" sz="1400" i="1" dirty="0"/>
          </a:p>
        </p:txBody>
      </p:sp>
      <p:pic>
        <p:nvPicPr>
          <p:cNvPr id="11" name="Picture 10" descr="piggott2009_pg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7" b="62425"/>
          <a:stretch/>
        </p:blipFill>
        <p:spPr>
          <a:xfrm>
            <a:off x="3993117" y="3645024"/>
            <a:ext cx="5763459" cy="25037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54298" y="6002124"/>
            <a:ext cx="45561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Piggott, Farrell, Wilson, Gorman &amp; Pain </a:t>
            </a:r>
            <a:r>
              <a:rPr lang="en-GB" sz="1400" dirty="0"/>
              <a:t>(2009)</a:t>
            </a:r>
          </a:p>
          <a:p>
            <a:r>
              <a:rPr lang="it-IT" sz="1400" dirty="0">
                <a:hlinkClick r:id="rId4"/>
              </a:rPr>
              <a:t>Anisotropic mesh adaptivity for multi-scale ocean </a:t>
            </a:r>
            <a:r>
              <a:rPr lang="it-IT" sz="1400" dirty="0" smtClean="0">
                <a:hlinkClick r:id="rId4"/>
              </a:rPr>
              <a:t>modelling</a:t>
            </a:r>
            <a:endParaRPr lang="it-IT" sz="1400" dirty="0" smtClean="0"/>
          </a:p>
          <a:p>
            <a:r>
              <a:rPr lang="en-US" sz="1400" i="1" dirty="0" smtClean="0"/>
              <a:t>Philosophical Transactions of the Royal Society </a:t>
            </a:r>
            <a:r>
              <a:rPr lang="en-US" sz="1400" i="1" dirty="0"/>
              <a:t>A</a:t>
            </a:r>
            <a:endParaRPr lang="en-GB" sz="1400" i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483768" y="-27384"/>
            <a:ext cx="406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err="1" smtClean="0"/>
              <a:t>jrper.github.io</a:t>
            </a:r>
            <a:r>
              <a:rPr lang="en-GB" dirty="0"/>
              <a:t>/talks/APS-DFD2014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7355" y="-27384"/>
            <a:ext cx="256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1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shmo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7247" y="1668977"/>
            <a:ext cx="4755273" cy="3566455"/>
          </a:xfrm>
          <a:prstGeom prst="rect">
            <a:avLst/>
          </a:prstGeom>
        </p:spPr>
      </p:pic>
      <p:pic>
        <p:nvPicPr>
          <p:cNvPr id="12" name="Picture 11" descr="AdaptAfter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8" t="9083" r="23264" b="52823"/>
          <a:stretch/>
        </p:blipFill>
        <p:spPr>
          <a:xfrm>
            <a:off x="2555776" y="1412776"/>
            <a:ext cx="2109325" cy="2088232"/>
          </a:xfrm>
          <a:prstGeom prst="rect">
            <a:avLst/>
          </a:prstGeom>
        </p:spPr>
      </p:pic>
      <p:pic>
        <p:nvPicPr>
          <p:cNvPr id="11" name="Picture 10" descr="AdaptBefore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2" t="7195" r="3050" b="47016"/>
          <a:stretch/>
        </p:blipFill>
        <p:spPr>
          <a:xfrm>
            <a:off x="252008" y="1340768"/>
            <a:ext cx="2015736" cy="24688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8305800" cy="636680"/>
          </a:xfrm>
        </p:spPr>
        <p:txBody>
          <a:bodyPr/>
          <a:lstStyle/>
          <a:p>
            <a:pPr algn="ctr"/>
            <a:r>
              <a:rPr lang="en-GB" sz="2800" b="1" dirty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Mesh</a:t>
            </a:r>
            <a:r>
              <a:rPr lang="en-GB" sz="3200" dirty="0" smtClean="0"/>
              <a:t> </a:t>
            </a:r>
            <a:r>
              <a:rPr lang="en-GB" sz="2800" b="1" dirty="0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to mesh interpolation - </a:t>
            </a:r>
            <a:r>
              <a:rPr lang="en-GB" sz="2800" b="1" dirty="0" err="1">
                <a:solidFill>
                  <a:srgbClr val="C51538"/>
                </a:solidFill>
                <a:latin typeface="Calibri" charset="0"/>
                <a:ea typeface="ＭＳ Ｐゴシック" charset="0"/>
                <a:cs typeface="Times New Roman" charset="0"/>
              </a:rPr>
              <a:t>supermeshing</a:t>
            </a:r>
            <a:endParaRPr lang="en-GB" sz="2800" b="1" dirty="0">
              <a:solidFill>
                <a:srgbClr val="C51538"/>
              </a:solidFill>
              <a:latin typeface="Calibri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573016"/>
            <a:ext cx="4132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FE solutions/test functions piecewise smooth over mesh elements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5085184"/>
            <a:ext cx="3514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Allows efficient conservative mesh to mesh interpolation via projection methods</a:t>
            </a:r>
            <a:endParaRPr lang="en-GB" sz="2000" dirty="0"/>
          </a:p>
        </p:txBody>
      </p:sp>
      <p:pic>
        <p:nvPicPr>
          <p:cNvPr id="9" name="Picture 8" descr="meshA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8800"/>
            <a:ext cx="1770634" cy="1327975"/>
          </a:xfrm>
          <a:prstGeom prst="rect">
            <a:avLst/>
          </a:prstGeom>
        </p:spPr>
      </p:pic>
      <p:pic>
        <p:nvPicPr>
          <p:cNvPr id="10" name="Picture 9" descr="meshB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68" y="1556792"/>
            <a:ext cx="1824460" cy="13683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32040" y="5085184"/>
            <a:ext cx="3909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P. E. Farrell &amp;</a:t>
            </a:r>
            <a:r>
              <a:rPr lang="en-US" dirty="0" smtClean="0"/>
              <a:t> </a:t>
            </a:r>
            <a:r>
              <a:rPr lang="en-US" dirty="0"/>
              <a:t>J. R. </a:t>
            </a:r>
            <a:r>
              <a:rPr lang="en-US" dirty="0" err="1"/>
              <a:t>Maddison</a:t>
            </a:r>
            <a:r>
              <a:rPr lang="en-US" dirty="0"/>
              <a:t> (2011</a:t>
            </a:r>
            <a:r>
              <a:rPr lang="en-US" dirty="0" smtClean="0"/>
              <a:t>)</a:t>
            </a:r>
          </a:p>
          <a:p>
            <a:pPr algn="ctr"/>
            <a:r>
              <a:rPr lang="en-US" dirty="0"/>
              <a:t>Computer Methods in Applied </a:t>
            </a:r>
            <a:endParaRPr lang="en-US" dirty="0" smtClean="0"/>
          </a:p>
          <a:p>
            <a:pPr algn="ctr"/>
            <a:r>
              <a:rPr lang="en-US" dirty="0" smtClean="0"/>
              <a:t>Mechanics </a:t>
            </a:r>
            <a:r>
              <a:rPr lang="en-US" dirty="0"/>
              <a:t>and Engineering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4121785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Elements of </a:t>
            </a:r>
            <a:r>
              <a:rPr lang="en-GB" sz="2000" dirty="0" err="1" smtClean="0"/>
              <a:t>supermesh</a:t>
            </a:r>
            <a:r>
              <a:rPr lang="en-GB" sz="2000" dirty="0" smtClean="0"/>
              <a:t>: old variables and new test </a:t>
            </a:r>
            <a:r>
              <a:rPr lang="en-GB" sz="2000" dirty="0" err="1"/>
              <a:t>f</a:t>
            </a:r>
            <a:r>
              <a:rPr lang="en-GB" sz="2000" dirty="0" err="1" smtClean="0"/>
              <a:t>ns</a:t>
            </a:r>
            <a:r>
              <a:rPr lang="en-GB" sz="2000" dirty="0" smtClean="0"/>
              <a:t> both smooth.</a:t>
            </a:r>
          </a:p>
          <a:p>
            <a:r>
              <a:rPr lang="en-GB" sz="2000" dirty="0" smtClean="0"/>
              <a:t>No jumps.</a:t>
            </a:r>
            <a:endParaRPr lang="en-GB" sz="2000" dirty="0"/>
          </a:p>
        </p:txBody>
      </p:sp>
      <p:sp>
        <p:nvSpPr>
          <p:cNvPr id="3" name="Right Arrow 2"/>
          <p:cNvSpPr/>
          <p:nvPr/>
        </p:nvSpPr>
        <p:spPr>
          <a:xfrm>
            <a:off x="2339752" y="2276872"/>
            <a:ext cx="216024" cy="36004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09" y="6021288"/>
            <a:ext cx="6474075" cy="707988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4"/>
          <a:stretch>
            <a:fillRect/>
          </a:stretch>
        </p:blipFill>
        <p:spPr bwMode="auto">
          <a:xfrm>
            <a:off x="107950" y="44450"/>
            <a:ext cx="2360613" cy="110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483768" y="-27384"/>
            <a:ext cx="4062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http://</a:t>
            </a:r>
            <a:r>
              <a:rPr lang="en-GB" dirty="0" err="1" smtClean="0"/>
              <a:t>jrper.github.io</a:t>
            </a:r>
            <a:r>
              <a:rPr lang="en-GB" dirty="0"/>
              <a:t>/talks/APS-DFD2014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17355" y="-27384"/>
            <a:ext cx="256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j.percival@imperial.ac.uk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14164</TotalTime>
  <Words>975</Words>
  <Application>Microsoft Macintosh PowerPoint</Application>
  <PresentationFormat>On-screen Show (4:3)</PresentationFormat>
  <Paragraphs>171</Paragraphs>
  <Slides>20</Slides>
  <Notes>0</Notes>
  <HiddenSlides>4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Flow</vt:lpstr>
      <vt:lpstr>A Numerical Study of Mesh Adaptivity in Multiphase Flows with Non-Newtonian Fluids</vt:lpstr>
      <vt:lpstr>PowerPoint Presentation</vt:lpstr>
      <vt:lpstr>PowerPoint Presentation</vt:lpstr>
      <vt:lpstr>PowerPoint Presentation</vt:lpstr>
      <vt:lpstr>Mesh Adaptivity - examples</vt:lpstr>
      <vt:lpstr>PowerPoint Presentation</vt:lpstr>
      <vt:lpstr>PowerPoint Presentation</vt:lpstr>
      <vt:lpstr>PowerPoint Presentation</vt:lpstr>
      <vt:lpstr>Mesh to mesh interpolation - supermeshing</vt:lpstr>
      <vt:lpstr>Single Phase Newtonian flow</vt:lpstr>
      <vt:lpstr>PowerPoint Presentation</vt:lpstr>
      <vt:lpstr>PowerPoint Presentation</vt:lpstr>
      <vt:lpstr>Convergence rates and error reduction</vt:lpstr>
      <vt:lpstr>Temporal convergence to steady state</vt:lpstr>
      <vt:lpstr>Non-Newtonian Rheologies</vt:lpstr>
      <vt:lpstr>Convergence rates and error reduction</vt:lpstr>
      <vt:lpstr>Carreau fluids</vt:lpstr>
      <vt:lpstr>3D problems in non-idealized geometries</vt:lpstr>
      <vt:lpstr>Other Rheologies</vt:lpstr>
      <vt:lpstr>Upcoming MEMPHIS talks @ APS-DFD</vt:lpstr>
    </vt:vector>
  </TitlesOfParts>
  <Manager/>
  <Company>Imperial College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/>
  <dc:creator>Wang, Zhao</dc:creator>
  <cp:keywords/>
  <dc:description/>
  <cp:lastModifiedBy>James Percival</cp:lastModifiedBy>
  <cp:revision>153</cp:revision>
  <dcterms:created xsi:type="dcterms:W3CDTF">2013-09-18T15:37:36Z</dcterms:created>
  <dcterms:modified xsi:type="dcterms:W3CDTF">2014-11-25T02:59:58Z</dcterms:modified>
  <cp:category/>
</cp:coreProperties>
</file>